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Nanum Gothic" panose="020B0600000101010101" charset="-127"/>
      <p:regular r:id="rId34"/>
      <p:bold r:id="rId35"/>
    </p:embeddedFont>
    <p:embeddedFont>
      <p:font typeface="Nanum Myeongjo" panose="020B0600000101010101" charset="-127"/>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6" y="13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ongku.tistory.com/292"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ko" u="sng">
                <a:solidFill>
                  <a:schemeClr val="hlink"/>
                </a:solidFill>
                <a:hlinkClick r:id="rId3"/>
              </a:rPr>
              <a:t>https://hongku.tistory.com/292</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345f8eaca_4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345f8eaca_4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345f8eaca_4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345f8eaca_4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345f8eaca_4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345f8eaca_4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345f8eaca_4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345f8eaca_4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345f8eaca_4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345f8eaca_4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345f8eaca_4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345f8eaca_4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345f8eaca_4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345f8eaca_4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345f8eaca_4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345f8eaca_4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345f8eaca_4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345f8eaca_4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3b4feec0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3b4feec0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3982b1d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3982b1d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345f8eaca_4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345f8eaca_4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345f8eaca_4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345f8eaca_4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345f8eaca_4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345f8eaca_4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345f8eaca_4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345f8eaca_4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345f8eaca_4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8345f8eaca_4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345f8eaca_4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345f8eaca_4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2dd7e7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2dd7e7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345f8eaca_4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345f8eaca_4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345f8eaca_4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345f8eaca_4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345f8eaca_4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345f8eaca_4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b4feec0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b4feec0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345f8eaca_4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345f8eaca_4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45f8eaca_4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345f8eaca_4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345f8eac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345f8eac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345f8eaca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345f8eaca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345f8eaca_4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345f8eaca_4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345f8eaca_4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345f8eaca_4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45f8eaca_4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345f8eaca_4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345f8eaca_4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345f8eaca_4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python.org/3/library/json.html"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hyperlink" Target="http://www.json.org/json-ko.html"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requests.readthedocs.io/en/master/"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a:latin typeface="Nanum Gothic"/>
                <a:ea typeface="Nanum Gothic"/>
                <a:cs typeface="Nanum Gothic"/>
                <a:sym typeface="Nanum Gothic"/>
              </a:rPr>
              <a:t>크롤링의 시작</a:t>
            </a:r>
            <a:endParaRPr>
              <a:latin typeface="Nanum Gothic"/>
              <a:ea typeface="Nanum Gothic"/>
              <a:cs typeface="Nanum Gothic"/>
              <a:sym typeface="Nanum Gothic"/>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1. requests로 받아온 HTML에서 a 태그의 href 링크 추출하기</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b="1">
                <a:latin typeface="Nanum Myeongjo"/>
                <a:ea typeface="Nanum Myeongjo"/>
                <a:cs typeface="Nanum Myeongjo"/>
                <a:sym typeface="Nanum Myeongjo"/>
              </a:rPr>
              <a:t>requests로 html 받아오기</a:t>
            </a:r>
            <a:endParaRPr sz="1800" b="1">
              <a:solidFill>
                <a:srgbClr val="666666"/>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a:solidFill>
                  <a:srgbClr val="666666"/>
                </a:solidFill>
                <a:latin typeface="Nanum Myeongjo"/>
                <a:ea typeface="Nanum Myeongjo"/>
                <a:cs typeface="Nanum Myeongjo"/>
                <a:sym typeface="Nanum Myeongjo"/>
              </a:rPr>
              <a:t>findall 메소드를 이용하여 href 내의 url 목록 추출</a:t>
            </a:r>
            <a:endParaRPr sz="1800">
              <a:solidFill>
                <a:srgbClr val="666666"/>
              </a:solidFill>
              <a:latin typeface="Nanum Myeongjo"/>
              <a:ea typeface="Nanum Myeongjo"/>
              <a:cs typeface="Nanum Myeongjo"/>
              <a:sym typeface="Nanum Myeongjo"/>
            </a:endParaRPr>
          </a:p>
        </p:txBody>
      </p:sp>
      <p:pic>
        <p:nvPicPr>
          <p:cNvPr id="109" name="Google Shape;109;p22"/>
          <p:cNvPicPr preferRelativeResize="0"/>
          <p:nvPr/>
        </p:nvPicPr>
        <p:blipFill rotWithShape="1">
          <a:blip r:embed="rId3">
            <a:alphaModFix/>
          </a:blip>
          <a:srcRect b="52930"/>
          <a:stretch/>
        </p:blipFill>
        <p:spPr>
          <a:xfrm>
            <a:off x="2697075" y="2865725"/>
            <a:ext cx="6083324" cy="188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1. requests로 받아온 HTML에서 a 태그의 href 링크 추출하기</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requests로 html 받아오기</a:t>
            </a:r>
            <a:endParaRPr sz="1800">
              <a:solidFill>
                <a:srgbClr val="666666"/>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findall 메소드를 이용하여 href 내의 url 목록 추출</a:t>
            </a:r>
            <a:endParaRPr sz="1800" b="1">
              <a:solidFill>
                <a:srgbClr val="000000"/>
              </a:solidFill>
              <a:latin typeface="Nanum Myeongjo"/>
              <a:ea typeface="Nanum Myeongjo"/>
              <a:cs typeface="Nanum Myeongjo"/>
              <a:sym typeface="Nanum Myeongjo"/>
            </a:endParaRPr>
          </a:p>
        </p:txBody>
      </p:sp>
      <p:pic>
        <p:nvPicPr>
          <p:cNvPr id="115" name="Google Shape;115;p23"/>
          <p:cNvPicPr preferRelativeResize="0"/>
          <p:nvPr/>
        </p:nvPicPr>
        <p:blipFill>
          <a:blip r:embed="rId3">
            <a:alphaModFix/>
          </a:blip>
          <a:stretch>
            <a:fillRect/>
          </a:stretch>
        </p:blipFill>
        <p:spPr>
          <a:xfrm>
            <a:off x="3003875" y="2671025"/>
            <a:ext cx="5846501" cy="231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1. requests로 받아온 HTML에서 a 태그의 href 링크 추출하기</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requests로 html 받아오기</a:t>
            </a:r>
            <a:endParaRPr sz="1800">
              <a:solidFill>
                <a:srgbClr val="666666"/>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a:solidFill>
                  <a:srgbClr val="000000"/>
                </a:solidFill>
                <a:latin typeface="Nanum Myeongjo"/>
                <a:ea typeface="Nanum Myeongjo"/>
                <a:cs typeface="Nanum Myeongjo"/>
                <a:sym typeface="Nanum Myeongjo"/>
              </a:rPr>
              <a:t>findall 메소드를 이용하여 </a:t>
            </a:r>
            <a:br>
              <a:rPr lang="ko" sz="1800">
                <a:solidFill>
                  <a:srgbClr val="000000"/>
                </a:solidFill>
                <a:latin typeface="Nanum Myeongjo"/>
                <a:ea typeface="Nanum Myeongjo"/>
                <a:cs typeface="Nanum Myeongjo"/>
                <a:sym typeface="Nanum Myeongjo"/>
              </a:rPr>
            </a:br>
            <a:r>
              <a:rPr lang="ko" sz="1800">
                <a:solidFill>
                  <a:srgbClr val="000000"/>
                </a:solidFill>
                <a:latin typeface="Nanum Myeongjo"/>
                <a:ea typeface="Nanum Myeongjo"/>
                <a:cs typeface="Nanum Myeongjo"/>
                <a:sym typeface="Nanum Myeongjo"/>
              </a:rPr>
              <a:t>href 내의 url 목록추출</a:t>
            </a:r>
            <a:endParaRPr sz="1800">
              <a:solidFill>
                <a:srgbClr val="000000"/>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get_links 라는 함수로 만들자</a:t>
            </a:r>
            <a:endParaRPr sz="1800" b="1">
              <a:solidFill>
                <a:srgbClr val="000000"/>
              </a:solidFill>
              <a:latin typeface="Nanum Myeongjo"/>
              <a:ea typeface="Nanum Myeongjo"/>
              <a:cs typeface="Nanum Myeongjo"/>
              <a:sym typeface="Nanum Myeongjo"/>
            </a:endParaRPr>
          </a:p>
        </p:txBody>
      </p:sp>
      <p:pic>
        <p:nvPicPr>
          <p:cNvPr id="121" name="Google Shape;121;p24"/>
          <p:cNvPicPr preferRelativeResize="0"/>
          <p:nvPr/>
        </p:nvPicPr>
        <p:blipFill>
          <a:blip r:embed="rId3">
            <a:alphaModFix/>
          </a:blip>
          <a:stretch>
            <a:fillRect/>
          </a:stretch>
        </p:blipFill>
        <p:spPr>
          <a:xfrm>
            <a:off x="4005500" y="1728725"/>
            <a:ext cx="4940150" cy="256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2. 혼자서 열심히 웹사이트를 돌아다니는 크롤러</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url 목록을 쌓는다. </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쌓은 목록에서 하나씩 꺼내서 html을 받아온다.</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html에서 url 목록을 추출하여 쌓는다. </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반복 (종료조건을 생각해본다.)</a:t>
            </a:r>
            <a:endParaRPr sz="1800">
              <a:latin typeface="Nanum Myeongjo"/>
              <a:ea typeface="Nanum Myeongjo"/>
              <a:cs typeface="Nanum Myeongjo"/>
              <a:sym typeface="Nanum Myeongj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2. 혼자서 열심히 웹사이트를 돌아다니는 크롤러</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b="1">
                <a:latin typeface="Nanum Myeongjo"/>
                <a:ea typeface="Nanum Myeongjo"/>
                <a:cs typeface="Nanum Myeongjo"/>
                <a:sym typeface="Nanum Myeongjo"/>
              </a:rPr>
              <a:t>url 목록을 쌓는다. </a:t>
            </a:r>
            <a:endParaRPr sz="1800" b="1">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쌓은 목록에서 하나씩 꺼내서 </a:t>
            </a:r>
            <a:br>
              <a:rPr lang="ko" sz="1800" b="1">
                <a:solidFill>
                  <a:srgbClr val="000000"/>
                </a:solidFill>
                <a:latin typeface="Nanum Myeongjo"/>
                <a:ea typeface="Nanum Myeongjo"/>
                <a:cs typeface="Nanum Myeongjo"/>
                <a:sym typeface="Nanum Myeongjo"/>
              </a:rPr>
            </a:br>
            <a:r>
              <a:rPr lang="ko" sz="1800" b="1">
                <a:solidFill>
                  <a:srgbClr val="000000"/>
                </a:solidFill>
                <a:latin typeface="Nanum Myeongjo"/>
                <a:ea typeface="Nanum Myeongjo"/>
                <a:cs typeface="Nanum Myeongjo"/>
                <a:sym typeface="Nanum Myeongjo"/>
              </a:rPr>
              <a:t>html을 받아온다.</a:t>
            </a:r>
            <a:endParaRPr sz="1800" b="1">
              <a:solidFill>
                <a:srgbClr val="000000"/>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a:solidFill>
                  <a:srgbClr val="666666"/>
                </a:solidFill>
                <a:latin typeface="Nanum Myeongjo"/>
                <a:ea typeface="Nanum Myeongjo"/>
                <a:cs typeface="Nanum Myeongjo"/>
                <a:sym typeface="Nanum Myeongjo"/>
              </a:rPr>
              <a:t>html에서 url 목록을 추출하여 쌓는다. </a:t>
            </a:r>
            <a:endParaRPr sz="1800">
              <a:solidFill>
                <a:srgbClr val="666666"/>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a:solidFill>
                  <a:srgbClr val="666666"/>
                </a:solidFill>
                <a:latin typeface="Nanum Myeongjo"/>
                <a:ea typeface="Nanum Myeongjo"/>
                <a:cs typeface="Nanum Myeongjo"/>
                <a:sym typeface="Nanum Myeongjo"/>
              </a:rPr>
              <a:t>반복 (종료조건을 생각해본다.)</a:t>
            </a:r>
            <a:endParaRPr sz="1800">
              <a:solidFill>
                <a:srgbClr val="666666"/>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solidFill>
                <a:srgbClr val="666666"/>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solidFill>
                <a:srgbClr val="666666"/>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solidFill>
                  <a:srgbClr val="FF0000"/>
                </a:solidFill>
                <a:latin typeface="Nanum Myeongjo"/>
                <a:ea typeface="Nanum Myeongjo"/>
                <a:cs typeface="Nanum Myeongjo"/>
                <a:sym typeface="Nanum Myeongjo"/>
              </a:rPr>
              <a:t>뭔가 이상하다? </a:t>
            </a:r>
            <a:endParaRPr sz="1800">
              <a:solidFill>
                <a:srgbClr val="FF0000"/>
              </a:solidFill>
              <a:latin typeface="Nanum Myeongjo"/>
              <a:ea typeface="Nanum Myeongjo"/>
              <a:cs typeface="Nanum Myeongjo"/>
              <a:sym typeface="Nanum Myeongjo"/>
            </a:endParaRPr>
          </a:p>
        </p:txBody>
      </p:sp>
      <p:pic>
        <p:nvPicPr>
          <p:cNvPr id="132" name="Google Shape;132;p26"/>
          <p:cNvPicPr preferRelativeResize="0"/>
          <p:nvPr/>
        </p:nvPicPr>
        <p:blipFill>
          <a:blip r:embed="rId3">
            <a:alphaModFix/>
          </a:blip>
          <a:stretch>
            <a:fillRect/>
          </a:stretch>
        </p:blipFill>
        <p:spPr>
          <a:xfrm>
            <a:off x="4844725" y="1313625"/>
            <a:ext cx="4106525" cy="337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2. 혼자서 열심히 웹사이트를 돌아다니는 크롤러</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url 목록을 쌓는다. </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a:solidFill>
                  <a:srgbClr val="000000"/>
                </a:solidFill>
                <a:latin typeface="Nanum Myeongjo"/>
                <a:ea typeface="Nanum Myeongjo"/>
                <a:cs typeface="Nanum Myeongjo"/>
                <a:sym typeface="Nanum Myeongjo"/>
              </a:rPr>
              <a:t>쌓은 목록에서 하나씩 꺼내서 </a:t>
            </a:r>
            <a:br>
              <a:rPr lang="ko" sz="1800">
                <a:solidFill>
                  <a:srgbClr val="000000"/>
                </a:solidFill>
                <a:latin typeface="Nanum Myeongjo"/>
                <a:ea typeface="Nanum Myeongjo"/>
                <a:cs typeface="Nanum Myeongjo"/>
                <a:sym typeface="Nanum Myeongjo"/>
              </a:rPr>
            </a:br>
            <a:r>
              <a:rPr lang="ko" sz="1800">
                <a:solidFill>
                  <a:srgbClr val="000000"/>
                </a:solidFill>
                <a:latin typeface="Nanum Myeongjo"/>
                <a:ea typeface="Nanum Myeongjo"/>
                <a:cs typeface="Nanum Myeongjo"/>
                <a:sym typeface="Nanum Myeongjo"/>
              </a:rPr>
              <a:t>html을 받아온다.</a:t>
            </a:r>
            <a:endParaRPr sz="1800">
              <a:solidFill>
                <a:srgbClr val="000000"/>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b="1">
              <a:solidFill>
                <a:srgbClr val="000000"/>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b="1">
                <a:solidFill>
                  <a:srgbClr val="000000"/>
                </a:solidFill>
                <a:latin typeface="Nanum Myeongjo"/>
                <a:ea typeface="Nanum Myeongjo"/>
                <a:cs typeface="Nanum Myeongjo"/>
                <a:sym typeface="Nanum Myeongjo"/>
              </a:rPr>
              <a:t>2.2. 문제가 있어보이는 url 점검</a:t>
            </a:r>
            <a:endParaRPr sz="1800" b="1">
              <a:solidFill>
                <a:srgbClr val="000000"/>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b="1">
              <a:solidFill>
                <a:srgbClr val="000000"/>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b="1">
                <a:solidFill>
                  <a:srgbClr val="000000"/>
                </a:solidFill>
                <a:latin typeface="Nanum Myeongjo"/>
                <a:ea typeface="Nanum Myeongjo"/>
                <a:cs typeface="Nanum Myeongjo"/>
                <a:sym typeface="Nanum Myeongjo"/>
              </a:rPr>
              <a:t>현재 우리의 regex pattern으로는 </a:t>
            </a:r>
            <a:br>
              <a:rPr lang="ko" sz="1800" b="1">
                <a:solidFill>
                  <a:srgbClr val="000000"/>
                </a:solidFill>
                <a:latin typeface="Nanum Myeongjo"/>
                <a:ea typeface="Nanum Myeongjo"/>
                <a:cs typeface="Nanum Myeongjo"/>
                <a:sym typeface="Nanum Myeongjo"/>
              </a:rPr>
            </a:br>
            <a:r>
              <a:rPr lang="ko" sz="1800" b="1">
                <a:solidFill>
                  <a:srgbClr val="000000"/>
                </a:solidFill>
                <a:latin typeface="Nanum Myeongjo"/>
                <a:ea typeface="Nanum Myeongjo"/>
                <a:cs typeface="Nanum Myeongjo"/>
                <a:sym typeface="Nanum Myeongjo"/>
              </a:rPr>
              <a:t>잡을 수 없다. </a:t>
            </a:r>
            <a:r>
              <a:rPr lang="ko" sz="1800" b="1">
                <a:solidFill>
                  <a:srgbClr val="FF0000"/>
                </a:solidFill>
                <a:latin typeface="Nanum Myeongjo"/>
                <a:ea typeface="Nanum Myeongjo"/>
                <a:cs typeface="Nanum Myeongjo"/>
                <a:sym typeface="Nanum Myeongjo"/>
              </a:rPr>
              <a:t>pattern의 개선이 필요.</a:t>
            </a:r>
            <a:endParaRPr sz="1800" b="1">
              <a:solidFill>
                <a:srgbClr val="FF0000"/>
              </a:solidFill>
              <a:latin typeface="Nanum Myeongjo"/>
              <a:ea typeface="Nanum Myeongjo"/>
              <a:cs typeface="Nanum Myeongjo"/>
              <a:sym typeface="Nanum Myeongjo"/>
            </a:endParaRPr>
          </a:p>
        </p:txBody>
      </p:sp>
      <p:pic>
        <p:nvPicPr>
          <p:cNvPr id="138" name="Google Shape;138;p27"/>
          <p:cNvPicPr preferRelativeResize="0"/>
          <p:nvPr/>
        </p:nvPicPr>
        <p:blipFill>
          <a:blip r:embed="rId3">
            <a:alphaModFix/>
          </a:blip>
          <a:stretch>
            <a:fillRect/>
          </a:stretch>
        </p:blipFill>
        <p:spPr>
          <a:xfrm>
            <a:off x="4196375" y="1557349"/>
            <a:ext cx="4885250" cy="1523900"/>
          </a:xfrm>
          <a:prstGeom prst="rect">
            <a:avLst/>
          </a:prstGeom>
          <a:noFill/>
          <a:ln w="9525" cap="flat" cmpd="sng">
            <a:solidFill>
              <a:schemeClr val="dk2"/>
            </a:solidFill>
            <a:prstDash val="solid"/>
            <a:round/>
            <a:headEnd type="none" w="sm" len="sm"/>
            <a:tailEnd type="none" w="sm" len="sm"/>
          </a:ln>
        </p:spPr>
      </p:pic>
      <p:pic>
        <p:nvPicPr>
          <p:cNvPr id="139" name="Google Shape;139;p27"/>
          <p:cNvPicPr preferRelativeResize="0"/>
          <p:nvPr/>
        </p:nvPicPr>
        <p:blipFill rotWithShape="1">
          <a:blip r:embed="rId4">
            <a:alphaModFix/>
          </a:blip>
          <a:srcRect t="11977" b="15210"/>
          <a:stretch/>
        </p:blipFill>
        <p:spPr>
          <a:xfrm>
            <a:off x="4196375" y="3213225"/>
            <a:ext cx="3649050" cy="270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2. 혼자서 열심히 웹사이트를 돌아다니는 크롤러</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b="1">
                <a:latin typeface="Nanum Myeongjo"/>
                <a:ea typeface="Nanum Myeongjo"/>
                <a:cs typeface="Nanum Myeongjo"/>
                <a:sym typeface="Nanum Myeongjo"/>
              </a:rPr>
              <a:t>url 목록을 쌓는다. </a:t>
            </a:r>
            <a:endParaRPr sz="1800" b="1">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쌓은 목록에서 하나씩 꺼내서 </a:t>
            </a:r>
            <a:br>
              <a:rPr lang="ko" sz="1800" b="1">
                <a:solidFill>
                  <a:srgbClr val="000000"/>
                </a:solidFill>
                <a:latin typeface="Nanum Myeongjo"/>
                <a:ea typeface="Nanum Myeongjo"/>
                <a:cs typeface="Nanum Myeongjo"/>
                <a:sym typeface="Nanum Myeongjo"/>
              </a:rPr>
            </a:br>
            <a:r>
              <a:rPr lang="ko" sz="1800" b="1">
                <a:solidFill>
                  <a:srgbClr val="000000"/>
                </a:solidFill>
                <a:latin typeface="Nanum Myeongjo"/>
                <a:ea typeface="Nanum Myeongjo"/>
                <a:cs typeface="Nanum Myeongjo"/>
                <a:sym typeface="Nanum Myeongjo"/>
              </a:rPr>
              <a:t>html을 받아온다.</a:t>
            </a:r>
            <a:endParaRPr sz="1800" b="1">
              <a:solidFill>
                <a:srgbClr val="000000"/>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a:solidFill>
                  <a:srgbClr val="666666"/>
                </a:solidFill>
                <a:latin typeface="Nanum Myeongjo"/>
                <a:ea typeface="Nanum Myeongjo"/>
                <a:cs typeface="Nanum Myeongjo"/>
                <a:sym typeface="Nanum Myeongjo"/>
              </a:rPr>
              <a:t>html에서 url 목록을 추출하여 쌓는다. </a:t>
            </a:r>
            <a:endParaRPr sz="1800">
              <a:solidFill>
                <a:srgbClr val="666666"/>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a:solidFill>
                  <a:srgbClr val="666666"/>
                </a:solidFill>
                <a:latin typeface="Nanum Myeongjo"/>
                <a:ea typeface="Nanum Myeongjo"/>
                <a:cs typeface="Nanum Myeongjo"/>
                <a:sym typeface="Nanum Myeongjo"/>
              </a:rPr>
              <a:t>반복 (종료조건을 생각해본다.)</a:t>
            </a:r>
            <a:endParaRPr sz="1800">
              <a:solidFill>
                <a:srgbClr val="666666"/>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solidFill>
                <a:srgbClr val="666666"/>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solidFill>
                <a:srgbClr val="666666"/>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solidFill>
                  <a:srgbClr val="FF0000"/>
                </a:solidFill>
                <a:latin typeface="Nanum Myeongjo"/>
                <a:ea typeface="Nanum Myeongjo"/>
                <a:cs typeface="Nanum Myeongjo"/>
                <a:sym typeface="Nanum Myeongjo"/>
              </a:rPr>
              <a:t>처음에 받은 url 4개를 모두 점검해보자.</a:t>
            </a:r>
            <a:endParaRPr sz="1800">
              <a:solidFill>
                <a:srgbClr val="FF0000"/>
              </a:solidFill>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solidFill>
                  <a:srgbClr val="FF0000"/>
                </a:solidFill>
                <a:latin typeface="Nanum Myeongjo"/>
                <a:ea typeface="Nanum Myeongjo"/>
                <a:cs typeface="Nanum Myeongjo"/>
                <a:sym typeface="Nanum Myeongjo"/>
              </a:rPr>
              <a:t>그렇다 현실은 시궁창이다. </a:t>
            </a:r>
            <a:endParaRPr sz="1800">
              <a:solidFill>
                <a:srgbClr val="FF0000"/>
              </a:solidFill>
              <a:latin typeface="Nanum Myeongjo"/>
              <a:ea typeface="Nanum Myeongjo"/>
              <a:cs typeface="Nanum Myeongjo"/>
              <a:sym typeface="Nanum Myeongjo"/>
            </a:endParaRPr>
          </a:p>
        </p:txBody>
      </p:sp>
      <p:pic>
        <p:nvPicPr>
          <p:cNvPr id="145" name="Google Shape;145;p28"/>
          <p:cNvPicPr preferRelativeResize="0"/>
          <p:nvPr/>
        </p:nvPicPr>
        <p:blipFill>
          <a:blip r:embed="rId3">
            <a:alphaModFix/>
          </a:blip>
          <a:stretch>
            <a:fillRect/>
          </a:stretch>
        </p:blipFill>
        <p:spPr>
          <a:xfrm>
            <a:off x="3510575" y="4113725"/>
            <a:ext cx="839175" cy="839175"/>
          </a:xfrm>
          <a:prstGeom prst="rect">
            <a:avLst/>
          </a:prstGeom>
          <a:noFill/>
          <a:ln>
            <a:noFill/>
          </a:ln>
        </p:spPr>
      </p:pic>
      <p:pic>
        <p:nvPicPr>
          <p:cNvPr id="146" name="Google Shape;146;p28"/>
          <p:cNvPicPr preferRelativeResize="0"/>
          <p:nvPr/>
        </p:nvPicPr>
        <p:blipFill>
          <a:blip r:embed="rId4">
            <a:alphaModFix/>
          </a:blip>
          <a:stretch>
            <a:fillRect/>
          </a:stretch>
        </p:blipFill>
        <p:spPr>
          <a:xfrm>
            <a:off x="4819350" y="1104275"/>
            <a:ext cx="4174726" cy="270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2. 혼자서 열심히 웹사이트를 돌아다니는 크롤러</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b="1">
                <a:latin typeface="Nanum Myeongjo"/>
                <a:ea typeface="Nanum Myeongjo"/>
                <a:cs typeface="Nanum Myeongjo"/>
                <a:sym typeface="Nanum Myeongjo"/>
              </a:rPr>
              <a:t>url 목록을 쌓는다. </a:t>
            </a:r>
            <a:endParaRPr sz="1800" b="1">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쌓은 목록에서 하나씩 꺼내서 html을 받아온다.</a:t>
            </a:r>
            <a:endParaRPr sz="1800" b="1">
              <a:solidFill>
                <a:srgbClr val="000000"/>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strike="sngStrike">
                <a:solidFill>
                  <a:srgbClr val="666666"/>
                </a:solidFill>
                <a:latin typeface="Nanum Myeongjo"/>
                <a:ea typeface="Nanum Myeongjo"/>
                <a:cs typeface="Nanum Myeongjo"/>
                <a:sym typeface="Nanum Myeongjo"/>
              </a:rPr>
              <a:t>html에서 url 목록을 추출하여 쌓는다. </a:t>
            </a:r>
            <a:br>
              <a:rPr lang="ko" sz="1800" strike="sngStrike">
                <a:solidFill>
                  <a:srgbClr val="666666"/>
                </a:solidFill>
                <a:latin typeface="Nanum Myeongjo"/>
                <a:ea typeface="Nanum Myeongjo"/>
                <a:cs typeface="Nanum Myeongjo"/>
                <a:sym typeface="Nanum Myeongjo"/>
              </a:rPr>
            </a:br>
            <a:r>
              <a:rPr lang="ko" sz="1800">
                <a:solidFill>
                  <a:srgbClr val="666666"/>
                </a:solidFill>
                <a:latin typeface="Nanum Myeongjo"/>
                <a:ea typeface="Nanum Myeongjo"/>
                <a:cs typeface="Nanum Myeongjo"/>
                <a:sym typeface="Nanum Myeongjo"/>
              </a:rPr>
              <a:t>http로 시작되는 url만 추출하여 쌓는다.</a:t>
            </a:r>
            <a:endParaRPr sz="1800">
              <a:solidFill>
                <a:srgbClr val="666666"/>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666666"/>
              </a:buClr>
              <a:buSzPts val="1800"/>
              <a:buFont typeface="Nanum Myeongjo"/>
              <a:buAutoNum type="arabicPeriod"/>
            </a:pPr>
            <a:r>
              <a:rPr lang="ko" sz="1800">
                <a:solidFill>
                  <a:srgbClr val="666666"/>
                </a:solidFill>
                <a:latin typeface="Nanum Myeongjo"/>
                <a:ea typeface="Nanum Myeongjo"/>
                <a:cs typeface="Nanum Myeongjo"/>
                <a:sym typeface="Nanum Myeongjo"/>
              </a:rPr>
              <a:t>반복 (종료조건을 생각해본다.)</a:t>
            </a:r>
            <a:endParaRPr sz="1800">
              <a:solidFill>
                <a:srgbClr val="FF0000"/>
              </a:solidFill>
              <a:latin typeface="Nanum Myeongjo"/>
              <a:ea typeface="Nanum Myeongjo"/>
              <a:cs typeface="Nanum Myeongjo"/>
              <a:sym typeface="Nanum Myeongjo"/>
            </a:endParaRPr>
          </a:p>
        </p:txBody>
      </p:sp>
      <p:sp>
        <p:nvSpPr>
          <p:cNvPr id="152" name="Google Shape;152;p29"/>
          <p:cNvSpPr txBox="1"/>
          <p:nvPr/>
        </p:nvSpPr>
        <p:spPr>
          <a:xfrm>
            <a:off x="595900" y="3119350"/>
            <a:ext cx="6939300" cy="93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1800">
                <a:solidFill>
                  <a:srgbClr val="FF0000"/>
                </a:solidFill>
                <a:latin typeface="Nanum Myeongjo"/>
                <a:ea typeface="Nanum Myeongjo"/>
                <a:cs typeface="Nanum Myeongjo"/>
                <a:sym typeface="Nanum Myeongjo"/>
              </a:rPr>
              <a:t>우리 수업에서는 간단하게 http로 시작되는 url만 가지고 진행.</a:t>
            </a:r>
            <a:endParaRPr sz="1800">
              <a:solidFill>
                <a:srgbClr val="FF0000"/>
              </a:solidFill>
              <a:latin typeface="Nanum Myeongjo"/>
              <a:ea typeface="Nanum Myeongjo"/>
              <a:cs typeface="Nanum Myeongjo"/>
              <a:sym typeface="Nanum Myeongjo"/>
            </a:endParaRPr>
          </a:p>
        </p:txBody>
      </p:sp>
      <p:pic>
        <p:nvPicPr>
          <p:cNvPr id="153" name="Google Shape;153;p29"/>
          <p:cNvPicPr preferRelativeResize="0"/>
          <p:nvPr/>
        </p:nvPicPr>
        <p:blipFill rotWithShape="1">
          <a:blip r:embed="rId3">
            <a:alphaModFix/>
          </a:blip>
          <a:srcRect t="13487" b="64958"/>
          <a:stretch/>
        </p:blipFill>
        <p:spPr>
          <a:xfrm>
            <a:off x="799013" y="3591400"/>
            <a:ext cx="6885024" cy="13635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2. 혼자서 열심히 웹사이트를 돌아다니는 크롤러</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url 목록을 쌓는다. </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a:solidFill>
                  <a:srgbClr val="000000"/>
                </a:solidFill>
                <a:latin typeface="Nanum Myeongjo"/>
                <a:ea typeface="Nanum Myeongjo"/>
                <a:cs typeface="Nanum Myeongjo"/>
                <a:sym typeface="Nanum Myeongjo"/>
              </a:rPr>
              <a:t>쌓은 목록에서 하나씩 꺼내서 </a:t>
            </a:r>
            <a:br>
              <a:rPr lang="ko" sz="1800">
                <a:solidFill>
                  <a:srgbClr val="000000"/>
                </a:solidFill>
                <a:latin typeface="Nanum Myeongjo"/>
                <a:ea typeface="Nanum Myeongjo"/>
                <a:cs typeface="Nanum Myeongjo"/>
                <a:sym typeface="Nanum Myeongjo"/>
              </a:rPr>
            </a:br>
            <a:r>
              <a:rPr lang="ko" sz="1800">
                <a:solidFill>
                  <a:srgbClr val="000000"/>
                </a:solidFill>
                <a:latin typeface="Nanum Myeongjo"/>
                <a:ea typeface="Nanum Myeongjo"/>
                <a:cs typeface="Nanum Myeongjo"/>
                <a:sym typeface="Nanum Myeongjo"/>
              </a:rPr>
              <a:t>html을 받아온다.</a:t>
            </a:r>
            <a:endParaRPr sz="1800">
              <a:solidFill>
                <a:srgbClr val="000000"/>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http로 시작되는 </a:t>
            </a:r>
            <a:br>
              <a:rPr lang="ko" sz="1800" b="1">
                <a:solidFill>
                  <a:srgbClr val="000000"/>
                </a:solidFill>
                <a:latin typeface="Nanum Myeongjo"/>
                <a:ea typeface="Nanum Myeongjo"/>
                <a:cs typeface="Nanum Myeongjo"/>
                <a:sym typeface="Nanum Myeongjo"/>
              </a:rPr>
            </a:br>
            <a:r>
              <a:rPr lang="ko" sz="1800" b="1">
                <a:solidFill>
                  <a:srgbClr val="000000"/>
                </a:solidFill>
                <a:latin typeface="Nanum Myeongjo"/>
                <a:ea typeface="Nanum Myeongjo"/>
                <a:cs typeface="Nanum Myeongjo"/>
                <a:sym typeface="Nanum Myeongjo"/>
              </a:rPr>
              <a:t>url만 추출하여 쌓는다.</a:t>
            </a:r>
            <a:endParaRPr sz="1800" b="1">
              <a:solidFill>
                <a:srgbClr val="000000"/>
              </a:solidFill>
              <a:latin typeface="Nanum Myeongjo"/>
              <a:ea typeface="Nanum Myeongjo"/>
              <a:cs typeface="Nanum Myeongjo"/>
              <a:sym typeface="Nanum Myeongjo"/>
            </a:endParaRPr>
          </a:p>
          <a:p>
            <a:pPr marL="457200" lvl="0" indent="-342900" algn="l" rtl="0">
              <a:lnSpc>
                <a:spcPct val="115000"/>
              </a:lnSpc>
              <a:spcBef>
                <a:spcPts val="0"/>
              </a:spcBef>
              <a:spcAft>
                <a:spcPts val="0"/>
              </a:spcAft>
              <a:buClr>
                <a:srgbClr val="000000"/>
              </a:buClr>
              <a:buSzPts val="1800"/>
              <a:buFont typeface="Nanum Myeongjo"/>
              <a:buAutoNum type="arabicPeriod"/>
            </a:pPr>
            <a:r>
              <a:rPr lang="ko" sz="1800" b="1">
                <a:solidFill>
                  <a:srgbClr val="000000"/>
                </a:solidFill>
                <a:latin typeface="Nanum Myeongjo"/>
                <a:ea typeface="Nanum Myeongjo"/>
                <a:cs typeface="Nanum Myeongjo"/>
                <a:sym typeface="Nanum Myeongjo"/>
              </a:rPr>
              <a:t>반복 (종료조건을 생각해본다.)</a:t>
            </a:r>
            <a:endParaRPr sz="1800" b="1">
              <a:solidFill>
                <a:srgbClr val="000000"/>
              </a:solidFill>
              <a:latin typeface="Nanum Myeongjo"/>
              <a:ea typeface="Nanum Myeongjo"/>
              <a:cs typeface="Nanum Myeongjo"/>
              <a:sym typeface="Nanum Myeongjo"/>
            </a:endParaRPr>
          </a:p>
        </p:txBody>
      </p:sp>
      <p:pic>
        <p:nvPicPr>
          <p:cNvPr id="159" name="Google Shape;159;p30"/>
          <p:cNvPicPr preferRelativeResize="0"/>
          <p:nvPr/>
        </p:nvPicPr>
        <p:blipFill>
          <a:blip r:embed="rId3">
            <a:alphaModFix/>
          </a:blip>
          <a:stretch>
            <a:fillRect/>
          </a:stretch>
        </p:blipFill>
        <p:spPr>
          <a:xfrm>
            <a:off x="4151625" y="1126925"/>
            <a:ext cx="4719224" cy="379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490250" y="450150"/>
            <a:ext cx="8351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Myeongjo"/>
                <a:ea typeface="Nanum Myeongjo"/>
                <a:cs typeface="Nanum Myeongjo"/>
                <a:sym typeface="Nanum Myeongjo"/>
              </a:rPr>
              <a:t>json 소개</a:t>
            </a:r>
            <a:endParaRPr>
              <a:latin typeface="Nanum Myeongjo"/>
              <a:ea typeface="Nanum Myeongjo"/>
              <a:cs typeface="Nanum Myeongjo"/>
              <a:sym typeface="Nanum Myeongj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좋은 데이터를 확보하라.</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사람들은 데이터로 많은 것을 할 수 있다는 것을 알게 되었습니다. 좋은 데이터를 많이 확보한다면 대단한 어떤 일을 할 수 있을 것 같고 놀라운 무언가를 만들 수 있을 것만 같습니다. </a:t>
            </a: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사람들은 좋은 데이터를 확보하는 방법에 </a:t>
            </a:r>
            <a:br>
              <a:rPr lang="ko" sz="1800">
                <a:latin typeface="Nanum Myeongjo"/>
                <a:ea typeface="Nanum Myeongjo"/>
                <a:cs typeface="Nanum Myeongjo"/>
                <a:sym typeface="Nanum Myeongjo"/>
              </a:rPr>
            </a:br>
            <a:r>
              <a:rPr lang="ko" sz="1800">
                <a:latin typeface="Nanum Myeongjo"/>
                <a:ea typeface="Nanum Myeongjo"/>
                <a:cs typeface="Nanum Myeongjo"/>
                <a:sym typeface="Nanum Myeongjo"/>
              </a:rPr>
              <a:t>집중하기 시작합니다.</a:t>
            </a:r>
            <a:r>
              <a:rPr lang="ko" sz="2400">
                <a:latin typeface="Nanum Myeongjo"/>
                <a:ea typeface="Nanum Myeongjo"/>
                <a:cs typeface="Nanum Myeongjo"/>
                <a:sym typeface="Nanum Myeongjo"/>
              </a:rPr>
              <a:t> </a:t>
            </a:r>
            <a:endParaRPr sz="2400">
              <a:solidFill>
                <a:srgbClr val="666666"/>
              </a:solidFill>
              <a:latin typeface="Nanum Myeongjo"/>
              <a:ea typeface="Nanum Myeongjo"/>
              <a:cs typeface="Nanum Myeongjo"/>
              <a:sym typeface="Nanum Myeongjo"/>
            </a:endParaRPr>
          </a:p>
        </p:txBody>
      </p:sp>
      <p:pic>
        <p:nvPicPr>
          <p:cNvPr id="61" name="Google Shape;61;p14"/>
          <p:cNvPicPr preferRelativeResize="0"/>
          <p:nvPr/>
        </p:nvPicPr>
        <p:blipFill>
          <a:blip r:embed="rId3">
            <a:alphaModFix/>
          </a:blip>
          <a:stretch>
            <a:fillRect/>
          </a:stretch>
        </p:blipFill>
        <p:spPr>
          <a:xfrm>
            <a:off x="6248050" y="2571750"/>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title" idx="4294967295"/>
          </p:nvPr>
        </p:nvSpPr>
        <p:spPr>
          <a:xfrm>
            <a:off x="514775" y="407425"/>
            <a:ext cx="42408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json</a:t>
            </a:r>
            <a:endParaRPr sz="24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자바스크립트에서 사용하는 객체 표현식. </a:t>
            </a:r>
            <a:br>
              <a:rPr lang="ko" sz="1800">
                <a:latin typeface="Nanum Myeongjo"/>
                <a:ea typeface="Nanum Myeongjo"/>
                <a:cs typeface="Nanum Myeongjo"/>
                <a:sym typeface="Nanum Myeongjo"/>
              </a:rPr>
            </a:br>
            <a:r>
              <a:rPr lang="ko" sz="1800">
                <a:latin typeface="Nanum Myeongjo"/>
                <a:ea typeface="Nanum Myeongjo"/>
                <a:cs typeface="Nanum Myeongjo"/>
                <a:sym typeface="Nanum Myeongjo"/>
              </a:rPr>
              <a:t>웹에서 주고받는 데이터의 표준이 되었다. </a:t>
            </a:r>
            <a:endParaRPr sz="1800">
              <a:latin typeface="Nanum Myeongjo"/>
              <a:ea typeface="Nanum Myeongjo"/>
              <a:cs typeface="Nanum Myeongjo"/>
              <a:sym typeface="Nanum Myeongjo"/>
            </a:endParaRPr>
          </a:p>
          <a:p>
            <a:pPr marL="0" lvl="0" indent="0" algn="l" rtl="0">
              <a:spcBef>
                <a:spcPts val="0"/>
              </a:spcBef>
              <a:spcAft>
                <a:spcPts val="0"/>
              </a:spcAft>
              <a:buNone/>
            </a:pPr>
            <a:endParaRPr sz="18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주요 속성</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dumps: 객체를 json string으로 변환</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loads: json string을 객체로 변환</a:t>
            </a:r>
            <a:endParaRPr sz="1800">
              <a:latin typeface="Nanum Myeongjo"/>
              <a:ea typeface="Nanum Myeongjo"/>
              <a:cs typeface="Nanum Myeongjo"/>
              <a:sym typeface="Nanum Myeongjo"/>
            </a:endParaRPr>
          </a:p>
        </p:txBody>
      </p:sp>
      <p:pic>
        <p:nvPicPr>
          <p:cNvPr id="170" name="Google Shape;170;p32"/>
          <p:cNvPicPr preferRelativeResize="0"/>
          <p:nvPr/>
        </p:nvPicPr>
        <p:blipFill>
          <a:blip r:embed="rId4">
            <a:alphaModFix/>
          </a:blip>
          <a:stretch>
            <a:fillRect/>
          </a:stretch>
        </p:blipFill>
        <p:spPr>
          <a:xfrm>
            <a:off x="4697025" y="819300"/>
            <a:ext cx="4336433" cy="2092525"/>
          </a:xfrm>
          <a:prstGeom prst="rect">
            <a:avLst/>
          </a:prstGeom>
          <a:noFill/>
          <a:ln>
            <a:noFill/>
          </a:ln>
        </p:spPr>
      </p:pic>
      <p:pic>
        <p:nvPicPr>
          <p:cNvPr id="171" name="Google Shape;171;p32"/>
          <p:cNvPicPr preferRelativeResize="0"/>
          <p:nvPr/>
        </p:nvPicPr>
        <p:blipFill>
          <a:blip r:embed="rId5">
            <a:alphaModFix/>
          </a:blip>
          <a:stretch>
            <a:fillRect/>
          </a:stretch>
        </p:blipFill>
        <p:spPr>
          <a:xfrm>
            <a:off x="4715075" y="2911825"/>
            <a:ext cx="4300325" cy="173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p:nvPr/>
        </p:nvSpPr>
        <p:spPr>
          <a:xfrm>
            <a:off x="3534299" y="1270200"/>
            <a:ext cx="2075400" cy="5358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993F3D"/>
              </a:buClr>
              <a:buSzPts val="3000"/>
              <a:buFont typeface="Nanum Gothic"/>
              <a:buNone/>
            </a:pPr>
            <a:endParaRPr/>
          </a:p>
        </p:txBody>
      </p:sp>
      <p:sp>
        <p:nvSpPr>
          <p:cNvPr id="177" name="Google Shape;177;p33"/>
          <p:cNvSpPr txBox="1"/>
          <p:nvPr/>
        </p:nvSpPr>
        <p:spPr>
          <a:xfrm>
            <a:off x="578050" y="625725"/>
            <a:ext cx="7768800" cy="25779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rgbClr val="993F3D"/>
              </a:buClr>
              <a:buSzPts val="3000"/>
              <a:buFont typeface="Nanum Gothic"/>
              <a:buNone/>
            </a:pPr>
            <a:r>
              <a:rPr lang="ko" sz="3000" b="1">
                <a:solidFill>
                  <a:schemeClr val="hlink"/>
                </a:solidFill>
                <a:uFill>
                  <a:noFill/>
                </a:uFill>
                <a:latin typeface="Nanum Myeongjo"/>
                <a:ea typeface="Nanum Myeongjo"/>
                <a:cs typeface="Nanum Myeongjo"/>
                <a:sym typeface="Nanum Myeongjo"/>
                <a:hlinkClick r:id="rId3"/>
              </a:rPr>
              <a:t>JSON이란?</a:t>
            </a:r>
            <a:endParaRPr sz="3000" b="1">
              <a:solidFill>
                <a:srgbClr val="993F3D"/>
              </a:solidFill>
              <a:latin typeface="Nanum Myeongjo"/>
              <a:ea typeface="Nanum Myeongjo"/>
              <a:cs typeface="Nanum Myeongjo"/>
              <a:sym typeface="Nanum Myeongjo"/>
            </a:endParaRPr>
          </a:p>
          <a:p>
            <a:pPr marL="0" lvl="0" indent="0" algn="l" rtl="0">
              <a:lnSpc>
                <a:spcPct val="130000"/>
              </a:lnSpc>
              <a:spcBef>
                <a:spcPts val="0"/>
              </a:spcBef>
              <a:spcAft>
                <a:spcPts val="0"/>
              </a:spcAft>
              <a:buClr>
                <a:schemeClr val="dk1"/>
              </a:buClr>
              <a:buSzPts val="1100"/>
              <a:buFont typeface="Arial"/>
              <a:buNone/>
            </a:pPr>
            <a:endParaRPr sz="1800">
              <a:latin typeface="Nanum Myeongjo"/>
              <a:ea typeface="Nanum Myeongjo"/>
              <a:cs typeface="Nanum Myeongjo"/>
              <a:sym typeface="Nanum Myeongjo"/>
            </a:endParaRPr>
          </a:p>
          <a:p>
            <a:pPr marL="0" lvl="0" indent="0" algn="l" rtl="0">
              <a:lnSpc>
                <a:spcPct val="130000"/>
              </a:lnSpc>
              <a:spcBef>
                <a:spcPts val="0"/>
              </a:spcBef>
              <a:spcAft>
                <a:spcPts val="0"/>
              </a:spcAft>
              <a:buClr>
                <a:schemeClr val="dk1"/>
              </a:buClr>
              <a:buSzPts val="1100"/>
              <a:buFont typeface="Arial"/>
              <a:buNone/>
            </a:pPr>
            <a:r>
              <a:rPr lang="ko" sz="1800">
                <a:latin typeface="Nanum Myeongjo"/>
                <a:ea typeface="Nanum Myeongjo"/>
                <a:cs typeface="Nanum Myeongjo"/>
                <a:sym typeface="Nanum Myeongjo"/>
              </a:rPr>
              <a:t>JSON(JavaScript Object Notation)의 약자로 JavaScript에서 객체를 만들 때 사용하는 표현식을 의미.</a:t>
            </a:r>
            <a:endParaRPr sz="1800">
              <a:latin typeface="Nanum Myeongjo"/>
              <a:ea typeface="Nanum Myeongjo"/>
              <a:cs typeface="Nanum Myeongjo"/>
              <a:sym typeface="Nanum Myeongjo"/>
            </a:endParaRPr>
          </a:p>
          <a:p>
            <a:pPr marL="0" lvl="0" indent="0" algn="l" rtl="0">
              <a:lnSpc>
                <a:spcPct val="130000"/>
              </a:lnSpc>
              <a:spcBef>
                <a:spcPts val="0"/>
              </a:spcBef>
              <a:spcAft>
                <a:spcPts val="0"/>
              </a:spcAft>
              <a:buClr>
                <a:schemeClr val="dk1"/>
              </a:buClr>
              <a:buSzPts val="1100"/>
              <a:buFont typeface="Arial"/>
              <a:buNone/>
            </a:pPr>
            <a:endParaRPr sz="1800">
              <a:latin typeface="Nanum Myeongjo"/>
              <a:ea typeface="Nanum Myeongjo"/>
              <a:cs typeface="Nanum Myeongjo"/>
              <a:sym typeface="Nanum Myeongjo"/>
            </a:endParaRPr>
          </a:p>
          <a:p>
            <a:pPr marL="457200" lvl="0" indent="-342900" algn="l" rtl="0">
              <a:lnSpc>
                <a:spcPct val="130000"/>
              </a:lnSpc>
              <a:spcBef>
                <a:spcPts val="0"/>
              </a:spcBef>
              <a:spcAft>
                <a:spcPts val="0"/>
              </a:spcAft>
              <a:buSzPts val="1800"/>
              <a:buFont typeface="Nanum Myeongjo"/>
              <a:buChar char="●"/>
            </a:pPr>
            <a:r>
              <a:rPr lang="ko" sz="1800">
                <a:latin typeface="Nanum Myeongjo"/>
                <a:ea typeface="Nanum Myeongjo"/>
                <a:cs typeface="Nanum Myeongjo"/>
                <a:sym typeface="Nanum Myeongjo"/>
              </a:rPr>
              <a:t>사람도 이해하기 쉽고 기계도 이해하기 쉽다.</a:t>
            </a:r>
            <a:endParaRPr sz="1800">
              <a:latin typeface="Nanum Myeongjo"/>
              <a:ea typeface="Nanum Myeongjo"/>
              <a:cs typeface="Nanum Myeongjo"/>
              <a:sym typeface="Nanum Myeongjo"/>
            </a:endParaRPr>
          </a:p>
          <a:p>
            <a:pPr marL="457200" lvl="0" indent="-342900" algn="l" rtl="0">
              <a:lnSpc>
                <a:spcPct val="130000"/>
              </a:lnSpc>
              <a:spcBef>
                <a:spcPts val="0"/>
              </a:spcBef>
              <a:spcAft>
                <a:spcPts val="0"/>
              </a:spcAft>
              <a:buSzPts val="1800"/>
              <a:buFont typeface="Nanum Myeongjo"/>
              <a:buChar char="●"/>
            </a:pPr>
            <a:r>
              <a:rPr lang="ko" sz="1800">
                <a:latin typeface="Nanum Myeongjo"/>
                <a:ea typeface="Nanum Myeongjo"/>
                <a:cs typeface="Nanum Myeongjo"/>
                <a:sym typeface="Nanum Myeongjo"/>
              </a:rPr>
              <a:t>데이터의 용량이 작다. </a:t>
            </a:r>
            <a:endParaRPr sz="1800">
              <a:latin typeface="Nanum Myeongjo"/>
              <a:ea typeface="Nanum Myeongjo"/>
              <a:cs typeface="Nanum Myeongjo"/>
              <a:sym typeface="Nanum Myeongjo"/>
            </a:endParaRPr>
          </a:p>
          <a:p>
            <a:pPr marL="0" lvl="0" indent="0" algn="l" rtl="0">
              <a:lnSpc>
                <a:spcPct val="130000"/>
              </a:lnSpc>
              <a:spcBef>
                <a:spcPts val="0"/>
              </a:spcBef>
              <a:spcAft>
                <a:spcPts val="0"/>
              </a:spcAft>
              <a:buClr>
                <a:schemeClr val="dk1"/>
              </a:buClr>
              <a:buSzPts val="1100"/>
              <a:buFont typeface="Arial"/>
              <a:buNone/>
            </a:pPr>
            <a:endParaRPr sz="1800">
              <a:latin typeface="Nanum Myeongjo"/>
              <a:ea typeface="Nanum Myeongjo"/>
              <a:cs typeface="Nanum Myeongjo"/>
              <a:sym typeface="Nanum Myeongjo"/>
            </a:endParaRPr>
          </a:p>
          <a:p>
            <a:pPr marL="0" lvl="0" indent="0" algn="l" rtl="0">
              <a:lnSpc>
                <a:spcPct val="130000"/>
              </a:lnSpc>
              <a:spcBef>
                <a:spcPts val="0"/>
              </a:spcBef>
              <a:spcAft>
                <a:spcPts val="0"/>
              </a:spcAft>
              <a:buClr>
                <a:srgbClr val="003399"/>
              </a:buClr>
              <a:buSzPts val="1400"/>
              <a:buFont typeface="Helvetica Neue"/>
              <a:buNone/>
            </a:pPr>
            <a:endParaRPr sz="1800">
              <a:latin typeface="Nanum Myeongjo"/>
              <a:ea typeface="Nanum Myeongjo"/>
              <a:cs typeface="Nanum Myeongjo"/>
              <a:sym typeface="Nanum Myeongjo"/>
            </a:endParaRPr>
          </a:p>
        </p:txBody>
      </p:sp>
      <p:pic>
        <p:nvPicPr>
          <p:cNvPr id="178" name="Google Shape;178;p33"/>
          <p:cNvPicPr preferRelativeResize="0"/>
          <p:nvPr/>
        </p:nvPicPr>
        <p:blipFill>
          <a:blip r:embed="rId4">
            <a:alphaModFix/>
          </a:blip>
          <a:stretch>
            <a:fillRect/>
          </a:stretch>
        </p:blipFill>
        <p:spPr>
          <a:xfrm>
            <a:off x="6326700" y="2903725"/>
            <a:ext cx="1635075" cy="1635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idx="4294967295"/>
          </p:nvPr>
        </p:nvSpPr>
        <p:spPr>
          <a:xfrm>
            <a:off x="514775" y="407425"/>
            <a:ext cx="78054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웹에는 html이 아닌 json을 반환하는 페이지가 있습니다.</a:t>
            </a:r>
            <a:endParaRPr sz="1800" b="1">
              <a:solidFill>
                <a:srgbClr val="000000"/>
              </a:solidFill>
              <a:latin typeface="Nanum Myeongjo"/>
              <a:ea typeface="Nanum Myeongjo"/>
              <a:cs typeface="Nanum Myeongjo"/>
              <a:sym typeface="Nanum Myeongjo"/>
            </a:endParaRPr>
          </a:p>
        </p:txBody>
      </p:sp>
      <p:pic>
        <p:nvPicPr>
          <p:cNvPr id="184" name="Google Shape;184;p34"/>
          <p:cNvPicPr preferRelativeResize="0"/>
          <p:nvPr/>
        </p:nvPicPr>
        <p:blipFill>
          <a:blip r:embed="rId3">
            <a:alphaModFix/>
          </a:blip>
          <a:stretch>
            <a:fillRect/>
          </a:stretch>
        </p:blipFill>
        <p:spPr>
          <a:xfrm>
            <a:off x="585550" y="979750"/>
            <a:ext cx="6507326" cy="39704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r>
              <a:rPr lang="ko" sz="2400">
                <a:latin typeface="Nanum Myeongjo"/>
                <a:ea typeface="Nanum Myeongjo"/>
                <a:cs typeface="Nanum Myeongjo"/>
                <a:sym typeface="Nanum Myeongjo"/>
              </a:rPr>
              <a:t> more..</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get + query string</a:t>
            </a: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params: query string을 dictionary 형태로 넣는다.</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json 메소드도 지원한다.</a:t>
            </a:r>
            <a:endParaRPr sz="1800">
              <a:latin typeface="Nanum Myeongjo"/>
              <a:ea typeface="Nanum Myeongjo"/>
              <a:cs typeface="Nanum Myeongjo"/>
              <a:sym typeface="Nanum Myeongjo"/>
            </a:endParaRPr>
          </a:p>
        </p:txBody>
      </p:sp>
      <p:pic>
        <p:nvPicPr>
          <p:cNvPr id="190" name="Google Shape;190;p35"/>
          <p:cNvPicPr preferRelativeResize="0"/>
          <p:nvPr/>
        </p:nvPicPr>
        <p:blipFill>
          <a:blip r:embed="rId4">
            <a:alphaModFix/>
          </a:blip>
          <a:stretch>
            <a:fillRect/>
          </a:stretch>
        </p:blipFill>
        <p:spPr>
          <a:xfrm>
            <a:off x="693850" y="2197925"/>
            <a:ext cx="4188299" cy="1761325"/>
          </a:xfrm>
          <a:prstGeom prst="rect">
            <a:avLst/>
          </a:prstGeom>
          <a:noFill/>
          <a:ln>
            <a:noFill/>
          </a:ln>
        </p:spPr>
      </p:pic>
      <p:pic>
        <p:nvPicPr>
          <p:cNvPr id="191" name="Google Shape;191;p35"/>
          <p:cNvPicPr preferRelativeResize="0"/>
          <p:nvPr/>
        </p:nvPicPr>
        <p:blipFill rotWithShape="1">
          <a:blip r:embed="rId5">
            <a:alphaModFix/>
          </a:blip>
          <a:srcRect r="17287" b="27813"/>
          <a:stretch/>
        </p:blipFill>
        <p:spPr>
          <a:xfrm>
            <a:off x="749225" y="4007500"/>
            <a:ext cx="4535575" cy="1043525"/>
          </a:xfrm>
          <a:prstGeom prst="rect">
            <a:avLst/>
          </a:prstGeom>
          <a:noFill/>
          <a:ln>
            <a:noFill/>
          </a:ln>
        </p:spPr>
      </p:pic>
      <p:pic>
        <p:nvPicPr>
          <p:cNvPr id="192" name="Google Shape;192;p35"/>
          <p:cNvPicPr preferRelativeResize="0"/>
          <p:nvPr/>
        </p:nvPicPr>
        <p:blipFill>
          <a:blip r:embed="rId6">
            <a:alphaModFix/>
          </a:blip>
          <a:stretch>
            <a:fillRect/>
          </a:stretch>
        </p:blipFill>
        <p:spPr>
          <a:xfrm>
            <a:off x="4963375" y="2197925"/>
            <a:ext cx="4069675" cy="157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r>
              <a:rPr lang="ko" sz="2400">
                <a:latin typeface="Nanum Myeongjo"/>
                <a:ea typeface="Nanum Myeongjo"/>
                <a:cs typeface="Nanum Myeongjo"/>
                <a:sym typeface="Nanum Myeongjo"/>
              </a:rPr>
              <a:t> more..</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get + query string + request header</a:t>
            </a: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params: query string을 </a:t>
            </a:r>
            <a:br>
              <a:rPr lang="ko" sz="1800">
                <a:latin typeface="Nanum Myeongjo"/>
                <a:ea typeface="Nanum Myeongjo"/>
                <a:cs typeface="Nanum Myeongjo"/>
                <a:sym typeface="Nanum Myeongjo"/>
              </a:rPr>
            </a:br>
            <a:r>
              <a:rPr lang="ko" sz="1800">
                <a:latin typeface="Nanum Myeongjo"/>
                <a:ea typeface="Nanum Myeongjo"/>
                <a:cs typeface="Nanum Myeongjo"/>
                <a:sym typeface="Nanum Myeongjo"/>
              </a:rPr>
              <a:t>dictionary 형태로 넣는다.</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json 메소드도 지원한다.</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request header를 사용할 수 있다.</a:t>
            </a:r>
            <a:endParaRPr sz="1800">
              <a:latin typeface="Nanum Myeongjo"/>
              <a:ea typeface="Nanum Myeongjo"/>
              <a:cs typeface="Nanum Myeongjo"/>
              <a:sym typeface="Nanum Myeongjo"/>
            </a:endParaRPr>
          </a:p>
        </p:txBody>
      </p:sp>
      <p:pic>
        <p:nvPicPr>
          <p:cNvPr id="198" name="Google Shape;198;p36"/>
          <p:cNvPicPr preferRelativeResize="0"/>
          <p:nvPr/>
        </p:nvPicPr>
        <p:blipFill>
          <a:blip r:embed="rId4">
            <a:alphaModFix/>
          </a:blip>
          <a:stretch>
            <a:fillRect/>
          </a:stretch>
        </p:blipFill>
        <p:spPr>
          <a:xfrm>
            <a:off x="4418625" y="940663"/>
            <a:ext cx="4539100" cy="326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r>
              <a:rPr lang="ko" sz="2400">
                <a:latin typeface="Nanum Myeongjo"/>
                <a:ea typeface="Nanum Myeongjo"/>
                <a:cs typeface="Nanum Myeongjo"/>
                <a:sym typeface="Nanum Myeongjo"/>
              </a:rPr>
              <a:t> more..</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post + body</a:t>
            </a: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data: body로 보낼 내용을 </a:t>
            </a:r>
            <a:br>
              <a:rPr lang="ko" sz="1800">
                <a:latin typeface="Nanum Myeongjo"/>
                <a:ea typeface="Nanum Myeongjo"/>
                <a:cs typeface="Nanum Myeongjo"/>
                <a:sym typeface="Nanum Myeongjo"/>
              </a:rPr>
            </a:br>
            <a:r>
              <a:rPr lang="ko" sz="1800">
                <a:latin typeface="Nanum Myeongjo"/>
                <a:ea typeface="Nanum Myeongjo"/>
                <a:cs typeface="Nanum Myeongjo"/>
                <a:sym typeface="Nanum Myeongjo"/>
              </a:rPr>
              <a:t>dictionary 형태로 넣는다.</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json 메소드도 지원한다.</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Char char="●"/>
            </a:pPr>
            <a:r>
              <a:rPr lang="ko" sz="1800">
                <a:latin typeface="Nanum Myeongjo"/>
                <a:ea typeface="Nanum Myeongjo"/>
                <a:cs typeface="Nanum Myeongjo"/>
                <a:sym typeface="Nanum Myeongjo"/>
              </a:rPr>
              <a:t>request header를 사용할 수 있다.</a:t>
            </a:r>
            <a:endParaRPr sz="1800">
              <a:latin typeface="Nanum Myeongjo"/>
              <a:ea typeface="Nanum Myeongjo"/>
              <a:cs typeface="Nanum Myeongjo"/>
              <a:sym typeface="Nanum Myeongjo"/>
            </a:endParaRPr>
          </a:p>
        </p:txBody>
      </p:sp>
      <p:pic>
        <p:nvPicPr>
          <p:cNvPr id="204" name="Google Shape;204;p37"/>
          <p:cNvPicPr preferRelativeResize="0"/>
          <p:nvPr/>
        </p:nvPicPr>
        <p:blipFill rotWithShape="1">
          <a:blip r:embed="rId4">
            <a:alphaModFix/>
          </a:blip>
          <a:srcRect r="19387"/>
          <a:stretch/>
        </p:blipFill>
        <p:spPr>
          <a:xfrm>
            <a:off x="4438650" y="916600"/>
            <a:ext cx="4395776" cy="3977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490250" y="450150"/>
            <a:ext cx="8351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sz="2400">
                <a:latin typeface="Nanum Myeongjo"/>
                <a:ea typeface="Nanum Myeongjo"/>
                <a:cs typeface="Nanum Myeongjo"/>
                <a:sym typeface="Nanum Myeongjo"/>
              </a:rPr>
              <a:t>꿀팁 소개 1</a:t>
            </a:r>
            <a:endParaRPr sz="2400">
              <a:latin typeface="Nanum Myeongjo"/>
              <a:ea typeface="Nanum Myeongjo"/>
              <a:cs typeface="Nanum Myeongjo"/>
              <a:sym typeface="Nanum Myeongjo"/>
            </a:endParaRPr>
          </a:p>
          <a:p>
            <a:pPr marL="0" lvl="0" indent="0" algn="l" rtl="0">
              <a:spcBef>
                <a:spcPts val="0"/>
              </a:spcBef>
              <a:spcAft>
                <a:spcPts val="0"/>
              </a:spcAft>
              <a:buNone/>
            </a:pPr>
            <a:r>
              <a:rPr lang="ko">
                <a:latin typeface="Nanum Myeongjo"/>
                <a:ea typeface="Nanum Myeongjo"/>
                <a:cs typeface="Nanum Myeongjo"/>
                <a:sym typeface="Nanum Myeongjo"/>
              </a:rPr>
              <a:t>curl &amp; 자동생성</a:t>
            </a:r>
            <a:endParaRPr>
              <a:latin typeface="Nanum Myeongjo"/>
              <a:ea typeface="Nanum Myeongjo"/>
              <a:cs typeface="Nanum Myeongjo"/>
              <a:sym typeface="Nanum Myeongj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9"/>
          <p:cNvPicPr preferRelativeResize="0"/>
          <p:nvPr/>
        </p:nvPicPr>
        <p:blipFill>
          <a:blip r:embed="rId3">
            <a:alphaModFix/>
          </a:blip>
          <a:stretch>
            <a:fillRect/>
          </a:stretch>
        </p:blipFill>
        <p:spPr>
          <a:xfrm>
            <a:off x="1059076" y="926725"/>
            <a:ext cx="7025849" cy="4060599"/>
          </a:xfrm>
          <a:prstGeom prst="rect">
            <a:avLst/>
          </a:prstGeom>
          <a:noFill/>
          <a:ln w="9525" cap="flat" cmpd="sng">
            <a:solidFill>
              <a:schemeClr val="dk2"/>
            </a:solidFill>
            <a:prstDash val="solid"/>
            <a:round/>
            <a:headEnd type="none" w="sm" len="sm"/>
            <a:tailEnd type="none" w="sm" len="sm"/>
          </a:ln>
        </p:spPr>
      </p:pic>
      <p:sp>
        <p:nvSpPr>
          <p:cNvPr id="215" name="Google Shape;215;p39"/>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Nanum Myeongjo"/>
              <a:buAutoNum type="arabicPeriod"/>
            </a:pPr>
            <a:r>
              <a:rPr lang="ko" sz="2400">
                <a:latin typeface="Nanum Myeongjo"/>
                <a:ea typeface="Nanum Myeongjo"/>
                <a:cs typeface="Nanum Myeongjo"/>
                <a:sym typeface="Nanum Myeongjo"/>
              </a:rPr>
              <a:t>개발자 도구의 network 탭에서 json을 찾아보자</a:t>
            </a:r>
            <a:endParaRPr sz="1800">
              <a:latin typeface="Nanum Myeongjo"/>
              <a:ea typeface="Nanum Myeongjo"/>
              <a:cs typeface="Nanum Myeongjo"/>
              <a:sym typeface="Nanum Myeongj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2. copy as curl 선택</a:t>
            </a:r>
            <a:endParaRPr sz="1800">
              <a:latin typeface="Nanum Myeongjo"/>
              <a:ea typeface="Nanum Myeongjo"/>
              <a:cs typeface="Nanum Myeongjo"/>
              <a:sym typeface="Nanum Myeongjo"/>
            </a:endParaRPr>
          </a:p>
        </p:txBody>
      </p:sp>
      <p:pic>
        <p:nvPicPr>
          <p:cNvPr id="221" name="Google Shape;221;p40"/>
          <p:cNvPicPr preferRelativeResize="0"/>
          <p:nvPr/>
        </p:nvPicPr>
        <p:blipFill>
          <a:blip r:embed="rId3">
            <a:alphaModFix/>
          </a:blip>
          <a:stretch>
            <a:fillRect/>
          </a:stretch>
        </p:blipFill>
        <p:spPr>
          <a:xfrm>
            <a:off x="1290150" y="1077724"/>
            <a:ext cx="6563700" cy="35455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3. terminal에 붙여넣기 하여 실행해보자.</a:t>
            </a:r>
            <a:endParaRPr sz="2400">
              <a:latin typeface="Nanum Myeongjo"/>
              <a:ea typeface="Nanum Myeongjo"/>
              <a:cs typeface="Nanum Myeongjo"/>
              <a:sym typeface="Nanum Myeongjo"/>
            </a:endParaRPr>
          </a:p>
          <a:p>
            <a:pPr marL="457200" lvl="0" indent="0" algn="l" rtl="0">
              <a:lnSpc>
                <a:spcPct val="115000"/>
              </a:lnSpc>
              <a:spcBef>
                <a:spcPts val="0"/>
              </a:spcBef>
              <a:spcAft>
                <a:spcPts val="0"/>
              </a:spcAft>
              <a:buNone/>
            </a:pPr>
            <a:r>
              <a:rPr lang="ko" sz="2400">
                <a:latin typeface="Nanum Myeongjo"/>
                <a:ea typeface="Nanum Myeongjo"/>
                <a:cs typeface="Nanum Myeongjo"/>
                <a:sym typeface="Nanum Myeongjo"/>
              </a:rPr>
              <a:t>curl은 명령줄에서 request를 보내는 도구</a:t>
            </a:r>
            <a:endParaRPr sz="2400">
              <a:latin typeface="Nanum Myeongjo"/>
              <a:ea typeface="Nanum Myeongjo"/>
              <a:cs typeface="Nanum Myeongjo"/>
              <a:sym typeface="Nanum Myeongjo"/>
            </a:endParaRPr>
          </a:p>
        </p:txBody>
      </p:sp>
      <p:pic>
        <p:nvPicPr>
          <p:cNvPr id="227" name="Google Shape;227;p41"/>
          <p:cNvPicPr preferRelativeResize="0"/>
          <p:nvPr/>
        </p:nvPicPr>
        <p:blipFill>
          <a:blip r:embed="rId3">
            <a:alphaModFix/>
          </a:blip>
          <a:stretch>
            <a:fillRect/>
          </a:stretch>
        </p:blipFill>
        <p:spPr>
          <a:xfrm>
            <a:off x="865250" y="1581238"/>
            <a:ext cx="7826030" cy="198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좋은 데이터를 확보하라.</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자연스럽게 사람들은 인류가 이미 만들어 놓은 놀라운 결과물인 웹에 시선을 두게 됩니다. 웹이야 말로 세상의 모든 데이터가 모여있는 그야말로 데이터의 바다이니까요.</a:t>
            </a:r>
            <a:endParaRPr sz="1800">
              <a:latin typeface="Nanum Myeongjo"/>
              <a:ea typeface="Nanum Myeongjo"/>
              <a:cs typeface="Nanum Myeongjo"/>
              <a:sym typeface="Nanum Myeongjo"/>
            </a:endParaRPr>
          </a:p>
        </p:txBody>
      </p:sp>
      <p:pic>
        <p:nvPicPr>
          <p:cNvPr id="67" name="Google Shape;67;p15"/>
          <p:cNvPicPr preferRelativeResize="0"/>
          <p:nvPr/>
        </p:nvPicPr>
        <p:blipFill>
          <a:blip r:embed="rId3">
            <a:alphaModFix/>
          </a:blip>
          <a:stretch>
            <a:fillRect/>
          </a:stretch>
        </p:blipFill>
        <p:spPr>
          <a:xfrm>
            <a:off x="6250150" y="2770575"/>
            <a:ext cx="1905000" cy="190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4. google 검색 - convert curl to python requests</a:t>
            </a:r>
            <a:endParaRPr sz="2400">
              <a:latin typeface="Nanum Myeongjo"/>
              <a:ea typeface="Nanum Myeongjo"/>
              <a:cs typeface="Nanum Myeongjo"/>
              <a:sym typeface="Nanum Myeongjo"/>
            </a:endParaRPr>
          </a:p>
        </p:txBody>
      </p:sp>
      <p:pic>
        <p:nvPicPr>
          <p:cNvPr id="233" name="Google Shape;233;p42"/>
          <p:cNvPicPr preferRelativeResize="0"/>
          <p:nvPr/>
        </p:nvPicPr>
        <p:blipFill>
          <a:blip r:embed="rId3">
            <a:alphaModFix/>
          </a:blip>
          <a:stretch>
            <a:fillRect/>
          </a:stretch>
        </p:blipFill>
        <p:spPr>
          <a:xfrm>
            <a:off x="869525" y="1033900"/>
            <a:ext cx="7404950" cy="3469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idx="4294967295"/>
          </p:nvPr>
        </p:nvSpPr>
        <p:spPr>
          <a:xfrm>
            <a:off x="514775" y="35327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5. python requests 코드 자동 생성 </a:t>
            </a:r>
            <a:endParaRPr sz="2400">
              <a:latin typeface="Nanum Myeongjo"/>
              <a:ea typeface="Nanum Myeongjo"/>
              <a:cs typeface="Nanum Myeongjo"/>
              <a:sym typeface="Nanum Myeongjo"/>
            </a:endParaRPr>
          </a:p>
        </p:txBody>
      </p:sp>
      <p:pic>
        <p:nvPicPr>
          <p:cNvPr id="239" name="Google Shape;239;p43"/>
          <p:cNvPicPr preferRelativeResize="0"/>
          <p:nvPr/>
        </p:nvPicPr>
        <p:blipFill>
          <a:blip r:embed="rId3">
            <a:alphaModFix/>
          </a:blip>
          <a:stretch>
            <a:fillRect/>
          </a:stretch>
        </p:blipFill>
        <p:spPr>
          <a:xfrm>
            <a:off x="1083450" y="995275"/>
            <a:ext cx="6977101" cy="39063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90250" y="450150"/>
            <a:ext cx="8351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latin typeface="Nanum Myeongjo"/>
                <a:ea typeface="Nanum Myeongjo"/>
                <a:cs typeface="Nanum Myeongjo"/>
                <a:sym typeface="Nanum Myeongjo"/>
              </a:rPr>
              <a:t>library requests 소개</a:t>
            </a:r>
            <a:endParaRPr>
              <a:latin typeface="Nanum Myeongjo"/>
              <a:ea typeface="Nanum Myeongjo"/>
              <a:cs typeface="Nanum Myeongjo"/>
              <a:sym typeface="Nanum Myeongj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endParaRPr sz="24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Requests is an elegant and simple HTTP library for Python, built for human beings.</a:t>
            </a:r>
            <a:endParaRPr sz="1800">
              <a:latin typeface="Nanum Myeongjo"/>
              <a:ea typeface="Nanum Myeongjo"/>
              <a:cs typeface="Nanum Myeongjo"/>
              <a:sym typeface="Nanum Myeongjo"/>
            </a:endParaRPr>
          </a:p>
          <a:p>
            <a:pPr marL="0" lvl="0" indent="0" algn="l" rtl="0">
              <a:spcBef>
                <a:spcPts val="0"/>
              </a:spcBef>
              <a:spcAft>
                <a:spcPts val="0"/>
              </a:spcAft>
              <a:buNone/>
            </a:pPr>
            <a:endParaRPr sz="18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주요 속성</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status_code: http 응답 status code </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text: 응답받은 데이터의 문자열 표현 </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content: 응답받은 데이터의 binary 표현 </a:t>
            </a:r>
            <a:endParaRPr sz="1800">
              <a:latin typeface="Nanum Myeongjo"/>
              <a:ea typeface="Nanum Myeongjo"/>
              <a:cs typeface="Nanum Myeongjo"/>
              <a:sym typeface="Nanum Myeongjo"/>
            </a:endParaRPr>
          </a:p>
        </p:txBody>
      </p:sp>
      <p:pic>
        <p:nvPicPr>
          <p:cNvPr id="78" name="Google Shape;78;p17"/>
          <p:cNvPicPr preferRelativeResize="0"/>
          <p:nvPr/>
        </p:nvPicPr>
        <p:blipFill rotWithShape="1">
          <a:blip r:embed="rId4">
            <a:alphaModFix/>
          </a:blip>
          <a:srcRect t="17046"/>
          <a:stretch/>
        </p:blipFill>
        <p:spPr>
          <a:xfrm>
            <a:off x="2859592" y="3056200"/>
            <a:ext cx="6073258" cy="1962975"/>
          </a:xfrm>
          <a:prstGeom prst="rect">
            <a:avLst/>
          </a:prstGeom>
          <a:noFill/>
          <a:ln>
            <a:noFill/>
          </a:ln>
        </p:spPr>
      </p:pic>
      <p:pic>
        <p:nvPicPr>
          <p:cNvPr id="79" name="Google Shape;79;p17"/>
          <p:cNvPicPr preferRelativeResize="0"/>
          <p:nvPr/>
        </p:nvPicPr>
        <p:blipFill rotWithShape="1">
          <a:blip r:embed="rId4">
            <a:alphaModFix/>
          </a:blip>
          <a:srcRect r="43933" b="83170"/>
          <a:stretch/>
        </p:blipFill>
        <p:spPr>
          <a:xfrm>
            <a:off x="5125800" y="2571750"/>
            <a:ext cx="3764350" cy="440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endParaRPr sz="24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status_code 속성</a:t>
            </a:r>
            <a:endParaRPr sz="1800">
              <a:latin typeface="Nanum Myeongjo"/>
              <a:ea typeface="Nanum Myeongjo"/>
              <a:cs typeface="Nanum Myeongjo"/>
              <a:sym typeface="Nanum Myeongjo"/>
            </a:endParaRPr>
          </a:p>
          <a:p>
            <a:pPr marL="0" lvl="0" indent="0" algn="l" rtl="0">
              <a:spcBef>
                <a:spcPts val="0"/>
              </a:spcBef>
              <a:spcAft>
                <a:spcPts val="0"/>
              </a:spcAft>
              <a:buNone/>
            </a:pP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flask에서 배운 http status code를 복습해보자</a:t>
            </a:r>
            <a:endParaRPr sz="1800">
              <a:latin typeface="Nanum Myeongjo"/>
              <a:ea typeface="Nanum Myeongjo"/>
              <a:cs typeface="Nanum Myeongjo"/>
              <a:sym typeface="Nanum Myeongjo"/>
            </a:endParaRPr>
          </a:p>
          <a:p>
            <a:pPr marL="914400" lvl="1"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2xx: 정상</a:t>
            </a:r>
            <a:endParaRPr sz="1800">
              <a:latin typeface="Nanum Myeongjo"/>
              <a:ea typeface="Nanum Myeongjo"/>
              <a:cs typeface="Nanum Myeongjo"/>
              <a:sym typeface="Nanum Myeongjo"/>
            </a:endParaRPr>
          </a:p>
          <a:p>
            <a:pPr marL="914400" lvl="1"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3xx: 이동</a:t>
            </a:r>
            <a:endParaRPr sz="1800">
              <a:latin typeface="Nanum Myeongjo"/>
              <a:ea typeface="Nanum Myeongjo"/>
              <a:cs typeface="Nanum Myeongjo"/>
              <a:sym typeface="Nanum Myeongjo"/>
            </a:endParaRPr>
          </a:p>
          <a:p>
            <a:pPr marL="914400" lvl="1"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4xx: 클라이언트 오류</a:t>
            </a:r>
            <a:endParaRPr sz="1800">
              <a:latin typeface="Nanum Myeongjo"/>
              <a:ea typeface="Nanum Myeongjo"/>
              <a:cs typeface="Nanum Myeongjo"/>
              <a:sym typeface="Nanum Myeongjo"/>
            </a:endParaRPr>
          </a:p>
          <a:p>
            <a:pPr marL="914400" lvl="1"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5xx: 서버 오류</a:t>
            </a:r>
            <a:endParaRPr sz="1800">
              <a:latin typeface="Nanum Myeongjo"/>
              <a:ea typeface="Nanum Myeongjo"/>
              <a:cs typeface="Nanum Myeongjo"/>
              <a:sym typeface="Nanum Myeongjo"/>
            </a:endParaRPr>
          </a:p>
        </p:txBody>
      </p:sp>
      <p:pic>
        <p:nvPicPr>
          <p:cNvPr id="85" name="Google Shape;85;p18"/>
          <p:cNvPicPr preferRelativeResize="0"/>
          <p:nvPr/>
        </p:nvPicPr>
        <p:blipFill>
          <a:blip r:embed="rId4">
            <a:alphaModFix/>
          </a:blip>
          <a:stretch>
            <a:fillRect/>
          </a:stretch>
        </p:blipFill>
        <p:spPr>
          <a:xfrm>
            <a:off x="3491150" y="2694250"/>
            <a:ext cx="5332100" cy="217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endParaRPr sz="24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content vs text</a:t>
            </a:r>
            <a:endParaRPr sz="1800">
              <a:latin typeface="Nanum Myeongjo"/>
              <a:ea typeface="Nanum Myeongjo"/>
              <a:cs typeface="Nanum Myeongjo"/>
              <a:sym typeface="Nanum Myeongjo"/>
            </a:endParaRPr>
          </a:p>
          <a:p>
            <a:pPr marL="0" lvl="0" indent="0" algn="l" rtl="0">
              <a:spcBef>
                <a:spcPts val="0"/>
              </a:spcBef>
              <a:spcAft>
                <a:spcPts val="0"/>
              </a:spcAft>
              <a:buNone/>
            </a:pP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content: bytecode 출력</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text: unicode 출력</a:t>
            </a:r>
            <a:endParaRPr sz="1800">
              <a:latin typeface="Nanum Myeongjo"/>
              <a:ea typeface="Nanum Myeongjo"/>
              <a:cs typeface="Nanum Myeongjo"/>
              <a:sym typeface="Nanum Myeongjo"/>
            </a:endParaRPr>
          </a:p>
        </p:txBody>
      </p:sp>
      <p:pic>
        <p:nvPicPr>
          <p:cNvPr id="91" name="Google Shape;91;p19"/>
          <p:cNvPicPr preferRelativeResize="0"/>
          <p:nvPr/>
        </p:nvPicPr>
        <p:blipFill>
          <a:blip r:embed="rId4">
            <a:alphaModFix/>
          </a:blip>
          <a:stretch>
            <a:fillRect/>
          </a:stretch>
        </p:blipFill>
        <p:spPr>
          <a:xfrm>
            <a:off x="3880475" y="3179375"/>
            <a:ext cx="4474200" cy="1062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u="sng">
                <a:solidFill>
                  <a:schemeClr val="hlink"/>
                </a:solidFill>
                <a:latin typeface="Nanum Myeongjo"/>
                <a:ea typeface="Nanum Myeongjo"/>
                <a:cs typeface="Nanum Myeongjo"/>
                <a:sym typeface="Nanum Myeongjo"/>
                <a:hlinkClick r:id="rId3"/>
              </a:rPr>
              <a:t>library requests</a:t>
            </a:r>
            <a:endParaRPr sz="2400">
              <a:latin typeface="Nanum Myeongjo"/>
              <a:ea typeface="Nanum Myeongjo"/>
              <a:cs typeface="Nanum Myeongjo"/>
              <a:sym typeface="Nanum Myeongjo"/>
            </a:endParaRPr>
          </a:p>
          <a:p>
            <a:pPr marL="0" lvl="0" indent="0" algn="l" rtl="0">
              <a:spcBef>
                <a:spcPts val="0"/>
              </a:spcBef>
              <a:spcAft>
                <a:spcPts val="0"/>
              </a:spcAft>
              <a:buNone/>
            </a:pPr>
            <a:r>
              <a:rPr lang="ko" sz="1800">
                <a:latin typeface="Nanum Myeongjo"/>
                <a:ea typeface="Nanum Myeongjo"/>
                <a:cs typeface="Nanum Myeongjo"/>
                <a:sym typeface="Nanum Myeongjo"/>
              </a:rPr>
              <a:t>content vs text</a:t>
            </a:r>
            <a:endParaRPr sz="1800">
              <a:latin typeface="Nanum Myeongjo"/>
              <a:ea typeface="Nanum Myeongjo"/>
              <a:cs typeface="Nanum Myeongjo"/>
              <a:sym typeface="Nanum Myeongjo"/>
            </a:endParaRPr>
          </a:p>
          <a:p>
            <a:pPr marL="0" lvl="0" indent="0" algn="l" rtl="0">
              <a:spcBef>
                <a:spcPts val="0"/>
              </a:spcBef>
              <a:spcAft>
                <a:spcPts val="0"/>
              </a:spcAft>
              <a:buNone/>
            </a:pP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content: bytecode 출력</a:t>
            </a:r>
            <a:endParaRPr sz="1800">
              <a:latin typeface="Nanum Myeongjo"/>
              <a:ea typeface="Nanum Myeongjo"/>
              <a:cs typeface="Nanum Myeongjo"/>
              <a:sym typeface="Nanum Myeongjo"/>
            </a:endParaRPr>
          </a:p>
          <a:p>
            <a:pPr marL="457200" lvl="0" indent="-342900" algn="l" rtl="0">
              <a:spcBef>
                <a:spcPts val="0"/>
              </a:spcBef>
              <a:spcAft>
                <a:spcPts val="0"/>
              </a:spcAft>
              <a:buSzPts val="1800"/>
              <a:buFont typeface="Nanum Myeongjo"/>
              <a:buChar char="●"/>
            </a:pPr>
            <a:r>
              <a:rPr lang="ko" sz="1800">
                <a:latin typeface="Nanum Myeongjo"/>
                <a:ea typeface="Nanum Myeongjo"/>
                <a:cs typeface="Nanum Myeongjo"/>
                <a:sym typeface="Nanum Myeongjo"/>
              </a:rPr>
              <a:t>text: unicode 출력</a:t>
            </a:r>
            <a:endParaRPr sz="1800">
              <a:latin typeface="Nanum Myeongjo"/>
              <a:ea typeface="Nanum Myeongjo"/>
              <a:cs typeface="Nanum Myeongjo"/>
              <a:sym typeface="Nanum Myeongjo"/>
            </a:endParaRPr>
          </a:p>
        </p:txBody>
      </p:sp>
      <p:pic>
        <p:nvPicPr>
          <p:cNvPr id="97" name="Google Shape;97;p20"/>
          <p:cNvPicPr preferRelativeResize="0"/>
          <p:nvPr/>
        </p:nvPicPr>
        <p:blipFill rotWithShape="1">
          <a:blip r:embed="rId4">
            <a:alphaModFix/>
          </a:blip>
          <a:srcRect b="58769"/>
          <a:stretch/>
        </p:blipFill>
        <p:spPr>
          <a:xfrm>
            <a:off x="4294300" y="700000"/>
            <a:ext cx="4513151" cy="1741799"/>
          </a:xfrm>
          <a:prstGeom prst="rect">
            <a:avLst/>
          </a:prstGeom>
          <a:noFill/>
          <a:ln>
            <a:noFill/>
          </a:ln>
        </p:spPr>
      </p:pic>
      <p:pic>
        <p:nvPicPr>
          <p:cNvPr id="98" name="Google Shape;98;p20"/>
          <p:cNvPicPr preferRelativeResize="0"/>
          <p:nvPr/>
        </p:nvPicPr>
        <p:blipFill rotWithShape="1">
          <a:blip r:embed="rId4">
            <a:alphaModFix/>
          </a:blip>
          <a:srcRect t="42072" r="26820"/>
          <a:stretch/>
        </p:blipFill>
        <p:spPr>
          <a:xfrm>
            <a:off x="4294300" y="2441800"/>
            <a:ext cx="3302800" cy="244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idx="4294967295"/>
          </p:nvPr>
        </p:nvSpPr>
        <p:spPr>
          <a:xfrm>
            <a:off x="514775" y="407425"/>
            <a:ext cx="7453500" cy="250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ko" sz="2400">
                <a:latin typeface="Nanum Myeongjo"/>
                <a:ea typeface="Nanum Myeongjo"/>
                <a:cs typeface="Nanum Myeongjo"/>
                <a:sym typeface="Nanum Myeongjo"/>
              </a:rPr>
              <a:t>미션 1. requests로 받아온 HTML에서 a 태그의 href 링크 추출하기</a:t>
            </a:r>
            <a:endParaRPr sz="2400">
              <a:latin typeface="Nanum Myeongjo"/>
              <a:ea typeface="Nanum Myeongjo"/>
              <a:cs typeface="Nanum Myeongjo"/>
              <a:sym typeface="Nanum Myeongjo"/>
            </a:endParaRPr>
          </a:p>
          <a:p>
            <a:pPr marL="0" lvl="0" indent="0" algn="l" rtl="0">
              <a:lnSpc>
                <a:spcPct val="115000"/>
              </a:lnSpc>
              <a:spcBef>
                <a:spcPts val="0"/>
              </a:spcBef>
              <a:spcAft>
                <a:spcPts val="0"/>
              </a:spcAft>
              <a:buNone/>
            </a:pPr>
            <a:endParaRPr sz="1800">
              <a:latin typeface="Nanum Myeongjo"/>
              <a:ea typeface="Nanum Myeongjo"/>
              <a:cs typeface="Nanum Myeongjo"/>
              <a:sym typeface="Nanum Myeongjo"/>
            </a:endParaRPr>
          </a:p>
          <a:p>
            <a:pPr marL="0" lvl="0" indent="0" algn="l" rtl="0">
              <a:lnSpc>
                <a:spcPct val="115000"/>
              </a:lnSpc>
              <a:spcBef>
                <a:spcPts val="0"/>
              </a:spcBef>
              <a:spcAft>
                <a:spcPts val="0"/>
              </a:spcAft>
              <a:buNone/>
            </a:pPr>
            <a:r>
              <a:rPr lang="ko" sz="1800">
                <a:latin typeface="Nanum Myeongjo"/>
                <a:ea typeface="Nanum Myeongjo"/>
                <a:cs typeface="Nanum Myeongjo"/>
                <a:sym typeface="Nanum Myeongjo"/>
              </a:rPr>
              <a:t>전략</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requests로 html 받아오기</a:t>
            </a:r>
            <a:endParaRPr sz="1800">
              <a:latin typeface="Nanum Myeongjo"/>
              <a:ea typeface="Nanum Myeongjo"/>
              <a:cs typeface="Nanum Myeongjo"/>
              <a:sym typeface="Nanum Myeongjo"/>
            </a:endParaRPr>
          </a:p>
          <a:p>
            <a:pPr marL="457200" lvl="0" indent="-342900" algn="l" rtl="0">
              <a:lnSpc>
                <a:spcPct val="115000"/>
              </a:lnSpc>
              <a:spcBef>
                <a:spcPts val="0"/>
              </a:spcBef>
              <a:spcAft>
                <a:spcPts val="0"/>
              </a:spcAft>
              <a:buSzPts val="1800"/>
              <a:buFont typeface="Nanum Myeongjo"/>
              <a:buAutoNum type="arabicPeriod"/>
            </a:pPr>
            <a:r>
              <a:rPr lang="ko" sz="1800">
                <a:latin typeface="Nanum Myeongjo"/>
                <a:ea typeface="Nanum Myeongjo"/>
                <a:cs typeface="Nanum Myeongjo"/>
                <a:sym typeface="Nanum Myeongjo"/>
              </a:rPr>
              <a:t>findall 메소드를 이용하여 href 내의 url 목록 추출</a:t>
            </a:r>
            <a:endParaRPr sz="1800">
              <a:latin typeface="Nanum Myeongjo"/>
              <a:ea typeface="Nanum Myeongjo"/>
              <a:cs typeface="Nanum Myeongjo"/>
              <a:sym typeface="Nanum Myeongj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743</Words>
  <Application>Microsoft Office PowerPoint</Application>
  <PresentationFormat>화면 슬라이드 쇼(16:9)</PresentationFormat>
  <Paragraphs>148</Paragraphs>
  <Slides>31</Slides>
  <Notes>31</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31</vt:i4>
      </vt:variant>
    </vt:vector>
  </HeadingPairs>
  <TitlesOfParts>
    <vt:vector size="36" baseType="lpstr">
      <vt:lpstr>Nanum Gothic</vt:lpstr>
      <vt:lpstr>Arial</vt:lpstr>
      <vt:lpstr>Nanum Myeongjo</vt:lpstr>
      <vt:lpstr>Helvetica Neue</vt:lpstr>
      <vt:lpstr>Simple Light</vt:lpstr>
      <vt:lpstr>크롤링의 시작</vt:lpstr>
      <vt:lpstr>좋은 데이터를 확보하라.  사람들은 데이터로 많은 것을 할 수 있다는 것을 알게 되었습니다. 좋은 데이터를 많이 확보한다면 대단한 어떤 일을 할 수 있을 것 같고 놀라운 무언가를 만들 수 있을 것만 같습니다.   사람들은 좋은 데이터를 확보하는 방법에  집중하기 시작합니다. </vt:lpstr>
      <vt:lpstr>좋은 데이터를 확보하라.  자연스럽게 사람들은 인류가 이미 만들어 놓은 놀라운 결과물인 웹에 시선을 두게 됩니다. 웹이야 말로 세상의 모든 데이터가 모여있는 그야말로 데이터의 바다이니까요.</vt:lpstr>
      <vt:lpstr>library requests 소개</vt:lpstr>
      <vt:lpstr>library requests Requests is an elegant and simple HTTP library for Python, built for human beings.  주요 속성 status_code: http 응답 status code  text: 응답받은 데이터의 문자열 표현  content: 응답받은 데이터의 binary 표현 </vt:lpstr>
      <vt:lpstr>library requests status_code 속성  flask에서 배운 http status code를 복습해보자 2xx: 정상 3xx: 이동 4xx: 클라이언트 오류 5xx: 서버 오류</vt:lpstr>
      <vt:lpstr>library requests content vs text  content: bytecode 출력 text: unicode 출력</vt:lpstr>
      <vt:lpstr>library requests content vs text  content: bytecode 출력 text: unicode 출력</vt:lpstr>
      <vt:lpstr>미션 1. requests로 받아온 HTML에서 a 태그의 href 링크 추출하기  전략 requests로 html 받아오기 findall 메소드를 이용하여 href 내의 url 목록 추출</vt:lpstr>
      <vt:lpstr>미션 1. requests로 받아온 HTML에서 a 태그의 href 링크 추출하기  전략 requests로 html 받아오기 findall 메소드를 이용하여 href 내의 url 목록 추출</vt:lpstr>
      <vt:lpstr>미션 1. requests로 받아온 HTML에서 a 태그의 href 링크 추출하기  전략 requests로 html 받아오기 findall 메소드를 이용하여 href 내의 url 목록 추출</vt:lpstr>
      <vt:lpstr>미션 1. requests로 받아온 HTML에서 a 태그의 href 링크 추출하기  전략 requests로 html 받아오기 findall 메소드를 이용하여  href 내의 url 목록추출 get_links 라는 함수로 만들자</vt:lpstr>
      <vt:lpstr>미션 2. 혼자서 열심히 웹사이트를 돌아다니는 크롤러  전략 url 목록을 쌓는다.  쌓은 목록에서 하나씩 꺼내서 html을 받아온다. html에서 url 목록을 추출하여 쌓는다.  반복 (종료조건을 생각해본다.)</vt:lpstr>
      <vt:lpstr>미션 2. 혼자서 열심히 웹사이트를 돌아다니는 크롤러  전략 url 목록을 쌓는다.  쌓은 목록에서 하나씩 꺼내서  html을 받아온다. html에서 url 목록을 추출하여 쌓는다.  반복 (종료조건을 생각해본다.)   뭔가 이상하다? </vt:lpstr>
      <vt:lpstr>미션 2. 혼자서 열심히 웹사이트를 돌아다니는 크롤러  전략 url 목록을 쌓는다.  쌓은 목록에서 하나씩 꺼내서  html을 받아온다.  2.2. 문제가 있어보이는 url 점검  현재 우리의 regex pattern으로는  잡을 수 없다. pattern의 개선이 필요.</vt:lpstr>
      <vt:lpstr>미션 2. 혼자서 열심히 웹사이트를 돌아다니는 크롤러  전략 url 목록을 쌓는다.  쌓은 목록에서 하나씩 꺼내서  html을 받아온다. html에서 url 목록을 추출하여 쌓는다.  반복 (종료조건을 생각해본다.)   처음에 받은 url 4개를 모두 점검해보자. 그렇다 현실은 시궁창이다. </vt:lpstr>
      <vt:lpstr>미션 2. 혼자서 열심히 웹사이트를 돌아다니는 크롤러  전략 url 목록을 쌓는다.  쌓은 목록에서 하나씩 꺼내서 html을 받아온다. html에서 url 목록을 추출하여 쌓는다.  http로 시작되는 url만 추출하여 쌓는다. 반복 (종료조건을 생각해본다.)</vt:lpstr>
      <vt:lpstr>미션 2. 혼자서 열심히 웹사이트를 돌아다니는 크롤러  전략 url 목록을 쌓는다.  쌓은 목록에서 하나씩 꺼내서  html을 받아온다. http로 시작되는  url만 추출하여 쌓는다. 반복 (종료조건을 생각해본다.)</vt:lpstr>
      <vt:lpstr>json 소개</vt:lpstr>
      <vt:lpstr>library json 자바스크립트에서 사용하는 객체 표현식.  웹에서 주고받는 데이터의 표준이 되었다.   주요 속성 dumps: 객체를 json string으로 변환 loads: json string을 객체로 변환</vt:lpstr>
      <vt:lpstr>PowerPoint 프레젠테이션</vt:lpstr>
      <vt:lpstr>웹에는 html이 아닌 json을 반환하는 페이지가 있습니다.</vt:lpstr>
      <vt:lpstr>library requests more.. get + query string  params: query string을 dictionary 형태로 넣는다. json 메소드도 지원한다.</vt:lpstr>
      <vt:lpstr>library requests more.. get + query string + request header  params: query string을  dictionary 형태로 넣는다. json 메소드도 지원한다. request header를 사용할 수 있다.</vt:lpstr>
      <vt:lpstr>library requests more.. post + body  data: body로 보낼 내용을  dictionary 형태로 넣는다. json 메소드도 지원한다. request header를 사용할 수 있다.</vt:lpstr>
      <vt:lpstr>꿀팁 소개 1 curl &amp; 자동생성</vt:lpstr>
      <vt:lpstr>개발자 도구의 network 탭에서 json을 찾아보자</vt:lpstr>
      <vt:lpstr>2. copy as curl 선택</vt:lpstr>
      <vt:lpstr>3. terminal에 붙여넣기 하여 실행해보자. curl은 명령줄에서 request를 보내는 도구</vt:lpstr>
      <vt:lpstr>4. google 검색 - convert curl to python requests</vt:lpstr>
      <vt:lpstr>5. python requests 코드 자동 생성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크롤링의 시작</dc:title>
  <dc:creator>정상철</dc:creator>
  <cp:lastModifiedBy>정 상철</cp:lastModifiedBy>
  <cp:revision>1</cp:revision>
  <dcterms:modified xsi:type="dcterms:W3CDTF">2021-09-09T06:55:17Z</dcterms:modified>
</cp:coreProperties>
</file>